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28" r:id="rId2"/>
    <p:sldId id="256" r:id="rId3"/>
    <p:sldId id="313" r:id="rId4"/>
    <p:sldId id="29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311" r:id="rId13"/>
    <p:sldId id="323" r:id="rId14"/>
    <p:sldId id="326" r:id="rId15"/>
    <p:sldId id="325" r:id="rId16"/>
    <p:sldId id="327" r:id="rId17"/>
    <p:sldId id="324" r:id="rId18"/>
    <p:sldId id="268" r:id="rId19"/>
    <p:sldId id="269" r:id="rId20"/>
    <p:sldId id="270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271" r:id="rId30"/>
    <p:sldId id="272" r:id="rId31"/>
    <p:sldId id="306" r:id="rId32"/>
    <p:sldId id="307" r:id="rId33"/>
    <p:sldId id="308" r:id="rId34"/>
    <p:sldId id="309" r:id="rId35"/>
    <p:sldId id="310" r:id="rId36"/>
    <p:sldId id="296" r:id="rId37"/>
    <p:sldId id="304" r:id="rId38"/>
    <p:sldId id="295" r:id="rId39"/>
    <p:sldId id="297" r:id="rId40"/>
    <p:sldId id="298" r:id="rId41"/>
    <p:sldId id="301" r:id="rId42"/>
    <p:sldId id="302" r:id="rId43"/>
    <p:sldId id="303" r:id="rId44"/>
    <p:sldId id="299" r:id="rId45"/>
    <p:sldId id="300" r:id="rId46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061" autoAdjust="0"/>
  </p:normalViewPr>
  <p:slideViewPr>
    <p:cSldViewPr>
      <p:cViewPr varScale="1">
        <p:scale>
          <a:sx n="97" d="100"/>
          <a:sy n="97" d="100"/>
        </p:scale>
        <p:origin x="-102" y="-114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602" y="264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aseline="0" dirty="0" smtClean="0"/>
              <a:t> to Brain Injury survivor Todd Westley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58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876800"/>
            <a:ext cx="6217560" cy="4525920"/>
          </a:xfrm>
        </p:spPr>
        <p:txBody>
          <a:bodyPr/>
          <a:lstStyle/>
          <a:p>
            <a:r>
              <a:rPr lang="en-US" dirty="0" smtClean="0"/>
              <a:t>Here is a description of an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Leonardo and Uno </a:t>
            </a:r>
            <a:r>
              <a:rPr lang="en-US" dirty="0" err="1" smtClean="0"/>
              <a:t>Wifi</a:t>
            </a:r>
            <a:r>
              <a:rPr lang="en-US" dirty="0" smtClean="0"/>
              <a:t> Rev2 shown.  Note the wires to channel information from the </a:t>
            </a:r>
            <a:r>
              <a:rPr lang="en-US" dirty="0" err="1" smtClean="0"/>
              <a:t>uno</a:t>
            </a:r>
            <a:r>
              <a:rPr lang="en-US" dirty="0" smtClean="0"/>
              <a:t> to the </a:t>
            </a:r>
            <a:r>
              <a:rPr lang="en-US" dirty="0" err="1" smtClean="0"/>
              <a:t>leonardo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37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70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Heads Up Display</a:t>
            </a:r>
          </a:p>
          <a:p>
            <a:r>
              <a:rPr lang="en-US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7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D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follows in math intense….It took me 6+ years to get here.  Frankly, I would have reviewed this presentation numerous times if it had been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Slides that I thought about sharing</a:t>
            </a:r>
            <a:r>
              <a:rPr lang="en-US" baseline="0" dirty="0" smtClean="0"/>
              <a:t> are still there in case you ask me about something I already thought of.</a:t>
            </a:r>
          </a:p>
          <a:p>
            <a:endParaRPr lang="en-US" dirty="0" smtClean="0"/>
          </a:p>
          <a:p>
            <a:r>
              <a:rPr lang="en-US" dirty="0" smtClean="0"/>
              <a:t>What time warping?</a:t>
            </a:r>
          </a:p>
          <a:p>
            <a:r>
              <a:rPr lang="en-US" dirty="0"/>
              <a:t>	</a:t>
            </a:r>
            <a:r>
              <a:rPr lang="en-US" dirty="0" smtClean="0"/>
              <a:t>	1 hour flight could only require 15 minutes</a:t>
            </a:r>
          </a:p>
          <a:p>
            <a:endParaRPr lang="en-US" dirty="0" smtClean="0"/>
          </a:p>
          <a:p>
            <a:r>
              <a:rPr lang="en-US" dirty="0" smtClean="0"/>
              <a:t>I spite of disability, I still can enjoy</a:t>
            </a:r>
            <a:r>
              <a:rPr lang="en-US" baseline="0" dirty="0" smtClean="0"/>
              <a:t> cycling.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internet.</a:t>
            </a:r>
          </a:p>
          <a:p>
            <a:endParaRPr lang="en-US" dirty="0"/>
          </a:p>
          <a:p>
            <a:r>
              <a:rPr lang="en-US" dirty="0" smtClean="0"/>
              <a:t>Note: I try to state units explicitly – this is a trick I used to pass the PE examination to eliminate incorrect answers on the multiple choice portion of the 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rotations 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calculation</a:t>
            </a:r>
          </a:p>
          <a:p>
            <a:endParaRPr lang="en-US" dirty="0"/>
          </a:p>
          <a:p>
            <a:r>
              <a:rPr lang="en-US" dirty="0" smtClean="0"/>
              <a:t>Delta wheel event must be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it is possible to do this on Windows.  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an Excel 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bottom.</a:t>
            </a:r>
          </a:p>
          <a:p>
            <a:endParaRPr lang="en-US" dirty="0"/>
          </a:p>
          <a:p>
            <a:r>
              <a:rPr lang="en-US" dirty="0" smtClean="0"/>
              <a:t>I put much thought into using a decaying exponential function.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Flying without flight lessons</a:t>
            </a:r>
            <a:r>
              <a:rPr lang="en-US" baseline="0" dirty="0" smtClean="0"/>
              <a:t> or a pilot’s license is not unheard of.</a:t>
            </a:r>
          </a:p>
          <a:p>
            <a:endParaRPr lang="en-US" baseline="0" dirty="0" smtClean="0"/>
          </a:p>
          <a:p>
            <a:r>
              <a:rPr lang="en-US" sz="3600" strike="noStrike" baseline="0" dirty="0" smtClean="0"/>
              <a:t>Ask he flew without even a single lesson?</a:t>
            </a:r>
            <a:endParaRPr lang="en-US" sz="3600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44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2000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TBI</a:t>
            </a:r>
          </a:p>
          <a:p>
            <a:r>
              <a:rPr lang="en-US" dirty="0" smtClean="0"/>
              <a:t>Quiz follows for three reasons</a:t>
            </a:r>
          </a:p>
          <a:p>
            <a:r>
              <a:rPr lang="en-US" dirty="0" smtClean="0"/>
              <a:t>		Ohio PEs that watch a webinar to attain CEUs are</a:t>
            </a:r>
          </a:p>
          <a:p>
            <a:r>
              <a:rPr lang="en-US" dirty="0"/>
              <a:t>	</a:t>
            </a:r>
            <a:r>
              <a:rPr lang="en-US" dirty="0" smtClean="0"/>
              <a:t>		required to pass a quiz</a:t>
            </a:r>
          </a:p>
          <a:p>
            <a:r>
              <a:rPr lang="en-US" dirty="0"/>
              <a:t>	</a:t>
            </a:r>
            <a:r>
              <a:rPr lang="en-US" dirty="0" smtClean="0"/>
              <a:t>	A quiz identifies what I hope you learn</a:t>
            </a:r>
          </a:p>
          <a:p>
            <a:r>
              <a:rPr lang="en-US" dirty="0"/>
              <a:t>	</a:t>
            </a:r>
            <a:r>
              <a:rPr lang="en-US" dirty="0" smtClean="0"/>
              <a:t>	I am envious of other professionals to attain CEUs</a:t>
            </a:r>
          </a:p>
          <a:p>
            <a:r>
              <a:rPr lang="en-US" dirty="0"/>
              <a:t>	</a:t>
            </a:r>
            <a:r>
              <a:rPr lang="en-US" dirty="0" smtClean="0"/>
              <a:t>		at this conference</a:t>
            </a:r>
          </a:p>
          <a:p>
            <a:r>
              <a:rPr lang="en-US" dirty="0" smtClean="0"/>
              <a:t>Lately, I concentrate on improving my cycling cadence</a:t>
            </a:r>
          </a:p>
          <a:p>
            <a:r>
              <a:rPr lang="en-US" dirty="0" smtClean="0"/>
              <a:t>Plus, my mind improves: I use mental energy to complete virtual flights.</a:t>
            </a:r>
          </a:p>
          <a:p>
            <a:r>
              <a:rPr lang="en-US" dirty="0" smtClean="0"/>
              <a:t>If nothing else, it is more interesting to hear about my virtual flights than my time on the bike trainer</a:t>
            </a:r>
          </a:p>
          <a:p>
            <a:r>
              <a:rPr lang="en-US" dirty="0" smtClean="0"/>
              <a:t>Uncle</a:t>
            </a:r>
            <a:r>
              <a:rPr lang="en-US" baseline="0" dirty="0" smtClean="0"/>
              <a:t> Steve??</a:t>
            </a:r>
            <a:endParaRPr lang="en-US" dirty="0" smtClean="0"/>
          </a:p>
          <a:p>
            <a:r>
              <a:rPr lang="en-US" dirty="0" smtClean="0"/>
              <a:t>Need to fix link to article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enjoyed playing </a:t>
            </a:r>
            <a:r>
              <a:rPr lang="en-US" dirty="0" err="1" smtClean="0"/>
              <a:t>FlightGear</a:t>
            </a:r>
            <a:r>
              <a:rPr lang="en-US" dirty="0" smtClean="0"/>
              <a:t> so I purchased a flight stick…</a:t>
            </a:r>
          </a:p>
          <a:p>
            <a:r>
              <a:rPr lang="en-US" dirty="0" smtClean="0"/>
              <a:t>	That was not satisfactory to me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try not to sweat;</a:t>
            </a:r>
          </a:p>
          <a:p>
            <a:r>
              <a:rPr lang="en-US" dirty="0" smtClean="0"/>
              <a:t>Sweat guards prevent damage to your bike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Amazing to me, I kept an </a:t>
            </a:r>
            <a:r>
              <a:rPr lang="en-US" dirty="0" err="1" smtClean="0"/>
              <a:t>o-ring</a:t>
            </a:r>
            <a:r>
              <a:rPr lang="en-US" dirty="0" smtClean="0"/>
              <a:t> from years ago (when I worked with hydraulic crimp tools for plumbing systems, I think) that was ideal for sensor installation on my rear wheel </a:t>
            </a:r>
            <a:r>
              <a:rPr lang="en-US" dirty="0" err="1" smtClean="0"/>
              <a:t>ultegra</a:t>
            </a:r>
            <a:r>
              <a:rPr lang="en-US" dirty="0" smtClean="0"/>
              <a:t> hub</a:t>
            </a:r>
          </a:p>
          <a:p>
            <a:endParaRPr lang="en-US" dirty="0"/>
          </a:p>
          <a:p>
            <a:r>
              <a:rPr lang="en-US" dirty="0" smtClean="0"/>
              <a:t>Initially, the sensor only work with a cell phone app.  But, again, I was not satisfied.  I knew I could do better. 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8 bits to a byte…</a:t>
            </a:r>
          </a:p>
          <a:p>
            <a:r>
              <a:rPr lang="en-US" dirty="0" smtClean="0"/>
              <a:t>I think the transmission is in reverse IBM form</a:t>
            </a:r>
          </a:p>
          <a:p>
            <a:endParaRPr lang="en-US" dirty="0" smtClean="0"/>
          </a:p>
          <a:p>
            <a:r>
              <a:rPr lang="en-US" dirty="0" smtClean="0"/>
              <a:t>I learned this</a:t>
            </a:r>
            <a:r>
              <a:rPr lang="en-US" baseline="0" dirty="0" smtClean="0"/>
              <a:t> while using a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based Raspberry PI – I use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OS; not Windows.  But my scheme still works for Windows users.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2nd Arduino Leonardo acts as the joystick…</a:t>
            </a:r>
          </a:p>
          <a:p>
            <a:r>
              <a:rPr lang="en-US" dirty="0" smtClean="0"/>
              <a:t>Source code available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wmf"/><Relationship Id="rId4" Type="http://schemas.openxmlformats.org/officeDocument/2006/relationships/package" Target="../embeddings/Microsoft_Excel_Worksheet1.xls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abrent-4-Port-Individual-Switches-HB-UM43/dp/B00JX1ZS5O/ref=sr_1_17_sspa?keywords=%224+port%22+USB&amp;qid=1676916755&amp;refinements=p_36:1000-&amp;rnid=386442011&amp;sr=8-17-spons&amp;psc=1&amp;spLa=ZW5jcnlwdGVkUXVhbGlmaWVyPUExMlA3WEQyTEo2SkZIJmVuY3J5cHRlZElkPUEwOTQ0NzA2MUNSMk9MOFRUTkRMUCZlbmNyeXB0ZWRBZElkPUEwMzE5NDkwTkhZUFpETE1OTEVaJndpZGdldE5hbWU9c3BfYnRmJmFjdGlvbj1jbGlja1JlZGlyZWN0JmRvTm90TG9nQ2xpY2s9dHJ1ZQ==" TargetMode="External"/><Relationship Id="rId3" Type="http://schemas.openxmlformats.org/officeDocument/2006/relationships/hyperlink" Target="https://www.amazon.com/Dell-OptiPlex-Desktop-Complete-Computer/dp/B00KMKLQAQ/ref=sr_1_13?c=ts&amp;keywords=All-in-One+Computers&amp;qid=1676915962&amp;refinements=p_36:2421880011&amp;rnid=2421879011&amp;s=pc&amp;sr=1-13&amp;ts_id=13896603011" TargetMode="External"/><Relationship Id="rId7" Type="http://schemas.openxmlformats.org/officeDocument/2006/relationships/hyperlink" Target="https://www.amazon.com/Genesis-Adjustable-Table-Fan-Floor/dp/B012BL7Z5S/ref=sr_1_33?crid=6S8L8K7TA951&amp;keywords=fan&amp;qid=1676916519&amp;refinements=p_n_feature_keywords_five_browse-bin:7899358011|7899359011,p_36:3000-7500&amp;rnid=386465011&amp;s=home-garden&amp;sprefix=fan,aps,124&amp;sr=1-33" TargetMode="External"/><Relationship Id="rId12" Type="http://schemas.openxmlformats.org/officeDocument/2006/relationships/hyperlink" Target="https://www.amazon.com/Printer-Scanner-Compatible-Brother-Lexmark/dp/B08KXZHWWR/ref=sr_1_9?crid=335WI253REPBX&amp;keywords=USB+Type+B+male&amp;qid=1676915724&amp;refinements=p_n_feature_ten_browse-bin:23555330011&amp;rnid=23555276011&amp;s=pc&amp;sprefix=usb+type+b+male,computers,210&amp;sr=1-9" TargetMode="External"/><Relationship Id="rId2" Type="http://schemas.openxmlformats.org/officeDocument/2006/relationships/hyperlink" Target="https://www.amazon.com/Magnetic-Resistance-Trainers-Stationary-Reduction/dp/B09CH1XXQL/ref=sr_1_9?crid=2I9NX940352HO&amp;keywords=bike+trainer+stand+for+indoor+riding&amp;qid=1676916270&amp;sprefix=bike+trainer+stand,aps,20892&amp;sr=8-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Wahoo-Cycling-Cadence-Sensor-Bluetooth/dp/B01DIE7LUG/ref=sr_1_2?keywords=Wahoo+Speed+Sensor&amp;qid=1676914136&amp;sr=8-2&amp;th=1" TargetMode="External"/><Relationship Id="rId11" Type="http://schemas.openxmlformats.org/officeDocument/2006/relationships/hyperlink" Target="https://www.amazon.com/10-Pin-Male-Jumper-breadboard-Total/dp/B00PJ4FX5O/ref=sr_1_6?crid=2IJGJEK2GX07B&amp;keywords=jumper+wires+male+to+male&amp;qid=1676917315&amp;sprefix=jumper+wires,aps,149&amp;sr=8-6" TargetMode="External"/><Relationship Id="rId5" Type="http://schemas.openxmlformats.org/officeDocument/2006/relationships/hyperlink" Target="https://www.amazon.com/Arduino-UNO-WiFi-REV2-ABX00021/dp/B07MK598QV/ref=sr_1_2?crid=2CRITDOWBHDC3&amp;keywords=abx00021&amp;qid=1676915428&amp;sprefix=,aps,98&amp;sr=8-2" TargetMode="External"/><Relationship Id="rId10" Type="http://schemas.openxmlformats.org/officeDocument/2006/relationships/hyperlink" Target="https://www.amazon.com/Thinvik-Absorbs-Prevent-Corrosion-Training/dp/B07XRCL5XB/ref=sr_1_5?crid=10TG5JKJZRVX6&amp;keywords=bike+trainer+sweat+guard&amp;qid=1676917128&amp;sprefix=bike+trainer+sweat,aps,129&amp;sr=8-5" TargetMode="External"/><Relationship Id="rId4" Type="http://schemas.openxmlformats.org/officeDocument/2006/relationships/hyperlink" Target="https://www.amazon.com/Solu-Leonardo-Compatible-Revision-Atmega32u4/dp/B00R237VGO/ref=sr_1_3?crid=SCRZBT37LDBP&amp;keywords=Arduino+leonardo&amp;qid=1676914255&amp;sprefix=arduino+leonardo,aps,1021&amp;sr=8-3" TargetMode="External"/><Relationship Id="rId9" Type="http://schemas.openxmlformats.org/officeDocument/2006/relationships/hyperlink" Target="https://www.amazon.com/Thinnest-Waterproof-Anti-Dust-Sanitized-Universal/dp/B07HYY2YHP/ref=sr_1_3?crid=ZFX90STPKZSC&amp;keywords=keyboard+cover&amp;qid=1676916981&amp;sprefix=keyboard+cover,aps,123&amp;sr=8-3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daq.com/measurement-computing-usb-1208ls-daq.php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ghtgea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freeware.the-meiers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069" r="32570" b="81730"/>
          <a:stretch/>
        </p:blipFill>
        <p:spPr>
          <a:xfrm>
            <a:off x="239712" y="92075"/>
            <a:ext cx="9459391" cy="1235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2" t="44226" r="32570" b="17617"/>
          <a:stretch/>
        </p:blipFill>
        <p:spPr>
          <a:xfrm>
            <a:off x="239712" y="1478755"/>
            <a:ext cx="9013260" cy="394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2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build devices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</a:t>
            </a:r>
            <a:r>
              <a:rPr lang="en-US" sz="18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interac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713" y="458663"/>
            <a:ext cx="8763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put a lot of thought into how this </a:t>
            </a:r>
            <a:r>
              <a:rPr lang="en-US" dirty="0" smtClean="0"/>
              <a:t>works.   Speed on the trainer translated linearly from your unchanging maximum speed to zero, right?  </a:t>
            </a:r>
            <a:r>
              <a:rPr lang="en-US" b="1" dirty="0" smtClean="0"/>
              <a:t>That is not what you are going to see!  Ask to see my math-centric explanation.</a:t>
            </a:r>
            <a:r>
              <a:rPr lang="en-US" dirty="0" smtClean="0"/>
              <a:t>    </a:t>
            </a:r>
          </a:p>
          <a:p>
            <a:endParaRPr lang="en-US" dirty="0"/>
          </a:p>
          <a:p>
            <a:r>
              <a:rPr lang="en-US" dirty="0" smtClean="0"/>
              <a:t>You’ll </a:t>
            </a:r>
            <a:r>
              <a:rPr lang="en-US" dirty="0" smtClean="0"/>
              <a:t>have to ask me or download the </a:t>
            </a:r>
            <a:r>
              <a:rPr lang="en-US" dirty="0" smtClean="0"/>
              <a:t>slides </a:t>
            </a:r>
            <a:r>
              <a:rPr lang="en-US" dirty="0" smtClean="0"/>
              <a:t>from </a:t>
            </a:r>
            <a:r>
              <a:rPr lang="en-US" dirty="0" err="1" smtClean="0"/>
              <a:t>github</a:t>
            </a:r>
            <a:r>
              <a:rPr lang="en-US" dirty="0" smtClean="0"/>
              <a:t> to see my thoughts. 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diversion brought back the enjoyment of cycling to me.  It brought variations from winds, temperatures, and altitude into the basement.  I also enjoy programming and relearning math.  [from a high school junior, Gabe Wu]</a:t>
            </a:r>
          </a:p>
          <a:p>
            <a:endParaRPr lang="en-US" dirty="0"/>
          </a:p>
          <a:p>
            <a:r>
              <a:rPr lang="en-US" dirty="0" smtClean="0"/>
              <a:t>It’s not about physical fitness although that is a side effect.  Note, during the COVID-19 I was out breath (and even today) and my habit leads in increased body temperature and muscle soreness.  (all COVID </a:t>
            </a:r>
            <a:r>
              <a:rPr lang="en-US" dirty="0"/>
              <a:t>s</a:t>
            </a:r>
            <a:r>
              <a:rPr lang="en-US" dirty="0" smtClean="0"/>
              <a:t>ymptoms)  The activity, I believe, also led to a low resting </a:t>
            </a:r>
            <a:r>
              <a:rPr lang="en-US" dirty="0"/>
              <a:t>heart [</a:t>
            </a:r>
            <a:r>
              <a:rPr lang="en-US" dirty="0" smtClean="0"/>
              <a:t>bradycardia</a:t>
            </a:r>
            <a:r>
              <a:rPr lang="en-US" dirty="0"/>
              <a:t>] </a:t>
            </a:r>
            <a:r>
              <a:rPr lang="en-US" dirty="0" smtClean="0"/>
              <a:t>rate (52 bpm).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19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329784">
            <a:off x="1925245" y="1124970"/>
            <a:ext cx="670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Questions? </a:t>
            </a:r>
          </a:p>
          <a:p>
            <a:r>
              <a:rPr lang="en-US" sz="4800" dirty="0" smtClean="0"/>
              <a:t>And/or</a:t>
            </a:r>
          </a:p>
          <a:p>
            <a:r>
              <a:rPr lang="en-US" sz="4800" dirty="0" smtClean="0"/>
              <a:t>Watch Todd fly virtually from KGAI to KBWI [About 16 minutes]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544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fgfs-202310271309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944" y="320675"/>
            <a:ext cx="5528621" cy="41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8565" y="930275"/>
            <a:ext cx="241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Heading</a:t>
            </a:r>
          </a:p>
          <a:p>
            <a:r>
              <a:rPr lang="en-US" dirty="0" smtClean="0"/>
              <a:t>Altitude above ground</a:t>
            </a:r>
          </a:p>
          <a:p>
            <a:r>
              <a:rPr lang="en-US" dirty="0" smtClean="0"/>
              <a:t>Altitude above sea level</a:t>
            </a:r>
          </a:p>
          <a:p>
            <a:r>
              <a:rPr lang="en-US" dirty="0" smtClean="0"/>
              <a:t>Rudder (auto-</a:t>
            </a:r>
          </a:p>
          <a:p>
            <a:r>
              <a:rPr lang="en-US" dirty="0"/>
              <a:t>	</a:t>
            </a:r>
            <a:r>
              <a:rPr lang="en-US" dirty="0" smtClean="0"/>
              <a:t>coordination </a:t>
            </a:r>
          </a:p>
          <a:p>
            <a:r>
              <a:rPr lang="en-US" dirty="0"/>
              <a:t>	</a:t>
            </a:r>
            <a:r>
              <a:rPr lang="en-US" dirty="0" smtClean="0"/>
              <a:t>in use)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914254" y="854075"/>
            <a:ext cx="2869258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9712" y="653276"/>
            <a:ext cx="19454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</a:t>
            </a:r>
            <a:r>
              <a:rPr lang="en-US" dirty="0" smtClean="0"/>
              <a:t>destination</a:t>
            </a:r>
          </a:p>
          <a:p>
            <a:r>
              <a:rPr lang="en-US" dirty="0" smtClean="0"/>
              <a:t>Throttle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Air speed (knots)</a:t>
            </a:r>
            <a:endParaRPr lang="en-US" dirty="0"/>
          </a:p>
          <a:p>
            <a:r>
              <a:rPr lang="en-US" dirty="0"/>
              <a:t>Aileron (and trim)</a:t>
            </a:r>
          </a:p>
          <a:p>
            <a:r>
              <a:rPr lang="en-US" dirty="0" smtClean="0"/>
              <a:t>Elevator (and trim)</a:t>
            </a:r>
          </a:p>
          <a:p>
            <a:r>
              <a:rPr lang="en-US" dirty="0" smtClean="0"/>
              <a:t>Glide slope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030912" y="1391940"/>
            <a:ext cx="1752600" cy="4527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326312" y="1672282"/>
            <a:ext cx="457200" cy="32479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964114" y="1997075"/>
            <a:ext cx="2819398" cy="1143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839912" y="854075"/>
            <a:ext cx="7620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212446" y="1120775"/>
            <a:ext cx="1237066" cy="7239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1992312" y="2301875"/>
            <a:ext cx="609600" cy="920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992312" y="1618308"/>
            <a:ext cx="2743200" cy="111058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2149944" y="2393909"/>
            <a:ext cx="1518768" cy="5937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1458912" y="2301875"/>
            <a:ext cx="3455342" cy="990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1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59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549275"/>
            <a:ext cx="88047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Possible questions:</a:t>
            </a:r>
          </a:p>
          <a:p>
            <a:pPr lvl="1"/>
            <a:r>
              <a:rPr lang="en-US" dirty="0" smtClean="0"/>
              <a:t>Did you make a quiz so Ohio PE’s could earn a CEU?</a:t>
            </a:r>
          </a:p>
          <a:p>
            <a:pPr lvl="1"/>
            <a:r>
              <a:rPr lang="en-US" dirty="0" smtClean="0"/>
              <a:t>Can you better illustrate/explain the math involved?</a:t>
            </a:r>
          </a:p>
          <a:p>
            <a:pPr lvl="2"/>
            <a:r>
              <a:rPr lang="en-US" dirty="0" smtClean="0"/>
              <a:t>Could have used a Laplace transform?</a:t>
            </a:r>
          </a:p>
          <a:p>
            <a:pPr lvl="1"/>
            <a:r>
              <a:rPr lang="en-US" dirty="0" smtClean="0"/>
              <a:t>Can you explain the parameters that dictate the throttle position?</a:t>
            </a:r>
          </a:p>
          <a:p>
            <a:pPr lvl="1"/>
            <a:r>
              <a:rPr lang="en-US" dirty="0" smtClean="0"/>
              <a:t>Did you know trainer resistance fades during their use?  Did you take this into account?</a:t>
            </a:r>
          </a:p>
          <a:p>
            <a:pPr lvl="1"/>
            <a:r>
              <a:rPr lang="en-US" dirty="0" smtClean="0"/>
              <a:t>How do turn on/off the glide slope indicator?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4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bits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many bit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48691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download these slides.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discovered that I could play games in plain sight of those around and they incorrectly conclude the activities are only exercise. 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now can plan the nature of my exertions, i.e. how fast can I climb that hill?, and include variations from real world weather.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about my quirky leisure activity.</a:t>
            </a:r>
            <a:endParaRPr lang="en-US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79" y="312839"/>
            <a:ext cx="9895945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This is very math centric…Formulas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0209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=32167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23mm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6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05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1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37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  <p:extLst>
      <p:ext uri="{BB962C8B-B14F-4D97-AF65-F5344CB8AC3E}">
        <p14:creationId xmlns:p14="http://schemas.microsoft.com/office/powerpoint/2010/main" val="268510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596008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444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3" y="549275"/>
            <a:ext cx="944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all began when my Uncle Steve was building a Piper cub from scratch while I lived in Ohio.  In the winter, it was too cold for me to ride my bike outside.  I rode a trainer, but it was boring.  Than I decided to couple that with playing a flight simulator that had a piper cub aircraft.  I used as USB-1208LS to capture the speed of my rear wheel and translate that into a throttle position.  At that point, I got in the habit of virtually flying.</a:t>
            </a:r>
            <a:endParaRPr lang="en-US" dirty="0"/>
          </a:p>
        </p:txBody>
      </p:sp>
      <p:pic>
        <p:nvPicPr>
          <p:cNvPr id="2050" name="Picture 2" descr="Piper J3 Cub - Photo #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7" y="2301875"/>
            <a:ext cx="364807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cold temperature thermome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72" y="2381140"/>
            <a:ext cx="1345388" cy="134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SB Data Acquisition Modu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35" y="3902075"/>
            <a:ext cx="1908176" cy="137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1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708644" cy="43381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Annex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What 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run on Windows two – DLLs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		vcruntime140_1.dll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msvcp140.dll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Windows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vs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Linux script to record Serial Outpu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 of Leonardo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Comparison of joystick set up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spellung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error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github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94586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06038" y="3368675"/>
            <a:ext cx="6777674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546986" y="2621547"/>
            <a:ext cx="457200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05" y="320675"/>
            <a:ext cx="95052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Analysis for potential end user</a:t>
            </a:r>
          </a:p>
          <a:p>
            <a:r>
              <a:rPr lang="en-US" dirty="0"/>
              <a:t>	</a:t>
            </a:r>
            <a:r>
              <a:rPr lang="en-US" dirty="0" smtClean="0"/>
              <a:t>Assumptions:  	Potential users have a bike only and will consider Windows 10 PC only.</a:t>
            </a:r>
          </a:p>
          <a:p>
            <a:r>
              <a:rPr lang="en-US" dirty="0"/>
              <a:t>	</a:t>
            </a:r>
            <a:r>
              <a:rPr lang="en-US" dirty="0" smtClean="0"/>
              <a:t>		Amazon or </a:t>
            </a:r>
            <a:r>
              <a:rPr lang="en-US" dirty="0" err="1" smtClean="0"/>
              <a:t>McMasterCarr</a:t>
            </a:r>
            <a:r>
              <a:rPr lang="en-US" dirty="0" smtClean="0"/>
              <a:t> </a:t>
            </a:r>
            <a:r>
              <a:rPr lang="en-US" dirty="0"/>
              <a:t>will be sole source of products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Potential users have space for this stuff: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Trainer stand</a:t>
            </a:r>
            <a:r>
              <a:rPr lang="en-US" dirty="0" smtClean="0"/>
              <a:t>					34.99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Desktop PC w/ Monitor</a:t>
            </a:r>
            <a:r>
              <a:rPr lang="en-US" dirty="0" smtClean="0"/>
              <a:t>				131.50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4"/>
              </a:rPr>
              <a:t>Arduino</a:t>
            </a:r>
            <a:r>
              <a:rPr lang="en-US" dirty="0" smtClean="0">
                <a:hlinkClick r:id="rId4"/>
              </a:rPr>
              <a:t> Leonardo</a:t>
            </a:r>
            <a:r>
              <a:rPr lang="en-US" dirty="0"/>
              <a:t> </a:t>
            </a:r>
            <a:r>
              <a:rPr lang="en-US" dirty="0" smtClean="0"/>
              <a:t>w/cable				14.99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5"/>
              </a:rPr>
              <a:t>Arduino</a:t>
            </a:r>
            <a:r>
              <a:rPr lang="en-US" dirty="0" smtClean="0">
                <a:hlinkClick r:id="rId5"/>
              </a:rPr>
              <a:t> Uno </a:t>
            </a:r>
            <a:r>
              <a:rPr lang="en-US" dirty="0" err="1" smtClean="0">
                <a:hlinkClick r:id="rId5"/>
              </a:rPr>
              <a:t>Wifi</a:t>
            </a:r>
            <a:r>
              <a:rPr lang="en-US" dirty="0" smtClean="0">
                <a:hlinkClick r:id="rId5"/>
              </a:rPr>
              <a:t> Rev2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(</a:t>
            </a:r>
            <a:r>
              <a:rPr lang="en-US" dirty="0" smtClean="0"/>
              <a:t>abx00021)			54.96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6"/>
              </a:rPr>
              <a:t>Wahoo Speed Sensor</a:t>
            </a:r>
            <a:r>
              <a:rPr lang="en-US" dirty="0" smtClean="0"/>
              <a:t>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7"/>
              </a:rPr>
              <a:t>Fan</a:t>
            </a:r>
            <a:r>
              <a:rPr lang="en-US" dirty="0" smtClean="0"/>
              <a:t>		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8"/>
              </a:rPr>
              <a:t>4 port USB port</a:t>
            </a:r>
            <a:r>
              <a:rPr lang="en-US" dirty="0" smtClean="0"/>
              <a:t> w/ power switches			16.95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9"/>
              </a:rPr>
              <a:t>Keyboard cover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*must match PC’s keyboard!		</a:t>
            </a:r>
            <a:r>
              <a:rPr lang="en-US" dirty="0" smtClean="0"/>
              <a:t>13.99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0"/>
              </a:rPr>
              <a:t>Trainer Sweat Guard</a:t>
            </a:r>
            <a:r>
              <a:rPr lang="en-US" dirty="0" smtClean="0"/>
              <a:t>				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92D050"/>
                </a:solidFill>
              </a:rPr>
              <a:t>80/20 Material to make shelf to go over handle bars	234.75</a:t>
            </a:r>
            <a:r>
              <a:rPr lang="en-US" dirty="0" smtClean="0"/>
              <a:t>				</a:t>
            </a:r>
            <a:r>
              <a:rPr lang="en-US" dirty="0" smtClean="0">
                <a:hlinkClick r:id="rId11"/>
              </a:rPr>
              <a:t>Arduino Jumper Wires</a:t>
            </a:r>
            <a:r>
              <a:rPr lang="en-US" dirty="0" smtClean="0"/>
              <a:t> [you should be able to find these!]	1.99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2"/>
              </a:rPr>
              <a:t>USB cable for </a:t>
            </a:r>
            <a:r>
              <a:rPr lang="en-US" dirty="0" err="1" smtClean="0">
                <a:hlinkClick r:id="rId12"/>
              </a:rPr>
              <a:t>Arduino</a:t>
            </a:r>
            <a:r>
              <a:rPr lang="en-US" dirty="0" smtClean="0">
                <a:hlinkClick r:id="rId12"/>
              </a:rPr>
              <a:t> Uno</a:t>
            </a:r>
            <a:r>
              <a:rPr lang="en-US" dirty="0" smtClean="0"/>
              <a:t>				6.99</a:t>
            </a:r>
          </a:p>
          <a:p>
            <a:r>
              <a:rPr lang="en-US" dirty="0" smtClean="0"/>
              <a:t>						Total		651.08+shipping</a:t>
            </a:r>
            <a:endParaRPr lang="en-US" dirty="0"/>
          </a:p>
          <a:p>
            <a:r>
              <a:rPr lang="en-US" dirty="0" smtClean="0">
                <a:solidFill>
                  <a:srgbClr val="92D050"/>
                </a:solidFill>
              </a:rPr>
              <a:t>Green from McMaster Carr</a:t>
            </a:r>
          </a:p>
        </p:txBody>
      </p:sp>
    </p:spTree>
    <p:extLst>
      <p:ext uri="{BB962C8B-B14F-4D97-AF65-F5344CB8AC3E}">
        <p14:creationId xmlns:p14="http://schemas.microsoft.com/office/powerpoint/2010/main" val="364017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r="6970" b="3556"/>
          <a:stretch/>
        </p:blipFill>
        <p:spPr bwMode="auto">
          <a:xfrm>
            <a:off x="392112" y="473075"/>
            <a:ext cx="6227370" cy="445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51974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234.75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512" y="19833"/>
            <a:ext cx="5960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Wow, $651.08 + shipping!  I thought Todd had a fixed income.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112" y="777875"/>
            <a:ext cx="9448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rode a trainer stand, prior to Oct 29, 2014.  After that day I rode that a trainer stand for a few weeks before I severed the shaft leading to the trainer stand’s fly wheel.  I also used that trainer to control the throttle axis with a </a:t>
            </a:r>
            <a:r>
              <a:rPr lang="en-US" dirty="0" smtClean="0">
                <a:hlinkClick r:id="rId2"/>
              </a:rPr>
              <a:t>USB-1208LS</a:t>
            </a:r>
            <a:r>
              <a:rPr lang="en-US" dirty="0" smtClean="0"/>
              <a:t>.  I already had an affinity for the Linux PC I have – I was frugal and liked to program.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are open source and appeal to hobbyists:  I challenge you to find a more economical alternative.</a:t>
            </a:r>
          </a:p>
          <a:p>
            <a:r>
              <a:rPr lang="en-US" dirty="0" smtClean="0"/>
              <a:t>Cheaper ANT+ speed sensors are available.  I am unwilling to deviate.</a:t>
            </a:r>
          </a:p>
          <a:p>
            <a:r>
              <a:rPr lang="en-US" dirty="0" smtClean="0"/>
              <a:t>In Elyria, I kept my apartment at 55°F – the furnace was loud; the lease did not allow me to go lower.  When I moved back home, other residents preferred a warmer temperature.  I try not sweat.</a:t>
            </a:r>
          </a:p>
          <a:p>
            <a:r>
              <a:rPr lang="en-US" dirty="0" smtClean="0"/>
              <a:t>I did not know how to find a shelf:  I built one from materials I knew about.  Surely you can find a cheaper alternative.</a:t>
            </a:r>
          </a:p>
          <a:p>
            <a:r>
              <a:rPr lang="en-US" dirty="0" smtClean="0"/>
              <a:t>From the USB-1208LS, I had a type B USB cable for the </a:t>
            </a:r>
            <a:r>
              <a:rPr lang="en-US" dirty="0" err="1" smtClean="0"/>
              <a:t>Arduino</a:t>
            </a:r>
            <a:r>
              <a:rPr lang="en-US" dirty="0" smtClean="0"/>
              <a:t>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r>
              <a:rPr lang="en-US" dirty="0" smtClean="0"/>
              <a:t>I have oodles of jumper wires: if you need some, come by my residence and I will give you some.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4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27750"/>
            <a:ext cx="8297985" cy="486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Windows, Microsoft takes credit.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6112" y="1463675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8912" y="2530475"/>
            <a:ext cx="1752600" cy="3810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odd Westley\Pictures\linux joystick configu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44475"/>
            <a:ext cx="6019800" cy="46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Linux, </a:t>
            </a:r>
            <a:r>
              <a:rPr lang="en-US" dirty="0" err="1" smtClean="0"/>
              <a:t>Arduino</a:t>
            </a:r>
            <a:r>
              <a:rPr lang="en-US" dirty="0" smtClean="0"/>
              <a:t> LLC takes credit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58912" y="1662628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58912" y="2355602"/>
            <a:ext cx="1198196" cy="2286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5512" y="473075"/>
            <a:ext cx="762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What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run on Windows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– two missing DLLs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vcruntime140_1.dll	--	followed instructions on YouTube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msvcp140.dll 	--	found on hard drive and copied 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into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directory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If I did this over again, I would install and run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first, then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4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84" y="182171"/>
            <a:ext cx="10047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to </a:t>
            </a:r>
            <a:r>
              <a:rPr lang="en-US" b="1" dirty="0" smtClean="0"/>
              <a:t>see</a:t>
            </a:r>
            <a:r>
              <a:rPr lang="en-US" dirty="0" smtClean="0"/>
              <a:t> and </a:t>
            </a:r>
            <a:r>
              <a:rPr lang="en-US" b="1" dirty="0" smtClean="0"/>
              <a:t>have a record </a:t>
            </a:r>
            <a:r>
              <a:rPr lang="en-US" dirty="0" smtClean="0"/>
              <a:t>of the Serial Output from the Leonardo.  On </a:t>
            </a:r>
            <a:r>
              <a:rPr lang="en-US" dirty="0" err="1" smtClean="0"/>
              <a:t>linux</a:t>
            </a:r>
            <a:r>
              <a:rPr lang="en-US" dirty="0" smtClean="0"/>
              <a:t>, I use this script file </a:t>
            </a:r>
          </a:p>
          <a:p>
            <a:r>
              <a:rPr lang="en-US" dirty="0"/>
              <a:t>	</a:t>
            </a:r>
            <a:r>
              <a:rPr lang="en-US" dirty="0" smtClean="0"/>
              <a:t>	[batch file]:</a:t>
            </a:r>
          </a:p>
          <a:p>
            <a:r>
              <a:rPr lang="en-US" dirty="0"/>
              <a:t>	</a:t>
            </a:r>
            <a:r>
              <a:rPr lang="en-US" dirty="0" smtClean="0"/>
              <a:t>PREFIX=Arduino_from_20</a:t>
            </a:r>
          </a:p>
          <a:p>
            <a:r>
              <a:rPr lang="en-US" dirty="0"/>
              <a:t>	</a:t>
            </a:r>
            <a:r>
              <a:rPr lang="en-US" dirty="0" smtClean="0"/>
              <a:t>SUFFIX</a:t>
            </a:r>
            <a:r>
              <a:rPr lang="en-US" dirty="0"/>
              <a:t>=.</a:t>
            </a:r>
            <a:r>
              <a:rPr lang="en-US" dirty="0" smtClean="0"/>
              <a:t>txt</a:t>
            </a:r>
          </a:p>
          <a:p>
            <a:r>
              <a:rPr lang="en-US" dirty="0"/>
              <a:t>	</a:t>
            </a:r>
            <a:r>
              <a:rPr lang="en-US" dirty="0" smtClean="0"/>
              <a:t>TIMEDATENOW</a:t>
            </a:r>
            <a:r>
              <a:rPr lang="en-US" dirty="0"/>
              <a:t>=$PREFIX$( date +%</a:t>
            </a:r>
            <a:r>
              <a:rPr lang="en-US" dirty="0" err="1"/>
              <a:t>y_%m_%d_%s</a:t>
            </a:r>
            <a:r>
              <a:rPr lang="en-US" dirty="0"/>
              <a:t>)$</a:t>
            </a:r>
            <a:r>
              <a:rPr lang="en-US" dirty="0" smtClean="0"/>
              <a:t>SUFFIX</a:t>
            </a:r>
          </a:p>
          <a:p>
            <a:r>
              <a:rPr lang="en-US" dirty="0"/>
              <a:t>	</a:t>
            </a:r>
            <a:r>
              <a:rPr lang="en-US" dirty="0" err="1" smtClean="0"/>
              <a:t>stty</a:t>
            </a:r>
            <a:r>
              <a:rPr lang="en-US" dirty="0" smtClean="0"/>
              <a:t> </a:t>
            </a:r>
            <a:r>
              <a:rPr lang="en-US" dirty="0"/>
              <a:t>-F /</a:t>
            </a:r>
            <a:r>
              <a:rPr lang="en-US" dirty="0" err="1"/>
              <a:t>dev</a:t>
            </a:r>
            <a:r>
              <a:rPr lang="en-US" dirty="0"/>
              <a:t>/ttyACM0 raw </a:t>
            </a:r>
            <a:r>
              <a:rPr lang="en-US" dirty="0" smtClean="0"/>
              <a:t>9600</a:t>
            </a:r>
          </a:p>
          <a:p>
            <a:r>
              <a:rPr lang="en-US" dirty="0"/>
              <a:t>	</a:t>
            </a:r>
            <a:r>
              <a:rPr lang="en-US" dirty="0" smtClean="0"/>
              <a:t>cat 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/ttyACM0 2&gt;&amp;1 | tee $</a:t>
            </a:r>
            <a:r>
              <a:rPr lang="en-US" dirty="0" smtClean="0"/>
              <a:t>TIMEDATENOW</a:t>
            </a:r>
          </a:p>
          <a:p>
            <a:endParaRPr lang="en-US" dirty="0" smtClean="0"/>
          </a:p>
          <a:p>
            <a:r>
              <a:rPr lang="en-US" dirty="0" smtClean="0"/>
              <a:t>The same can be accomplished on Windows by using </a:t>
            </a:r>
            <a:r>
              <a:rPr lang="en-US" dirty="0" err="1" smtClean="0"/>
              <a:t>CoolTerm</a:t>
            </a: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configuration worked for me; but, no one knew about the bike trainer hardware / software 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3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854075"/>
            <a:ext cx="38666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and install </a:t>
            </a:r>
            <a:r>
              <a:rPr lang="en-US" dirty="0" err="1" smtClean="0">
                <a:hlinkClick r:id="rId2"/>
              </a:rPr>
              <a:t>coolterm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launch cool term</a:t>
            </a:r>
          </a:p>
          <a:p>
            <a:r>
              <a:rPr lang="en-US" dirty="0"/>
              <a:t>	</a:t>
            </a:r>
            <a:r>
              <a:rPr lang="en-US" dirty="0" smtClean="0"/>
              <a:t>click options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Select Leonardo port</a:t>
            </a:r>
          </a:p>
          <a:p>
            <a:r>
              <a:rPr lang="en-US" dirty="0" smtClean="0"/>
              <a:t>	you can learn this from the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Click fonts</a:t>
            </a:r>
          </a:p>
          <a:p>
            <a:r>
              <a:rPr lang="en-US" dirty="0"/>
              <a:t>	c</a:t>
            </a:r>
            <a:r>
              <a:rPr lang="en-US" dirty="0" smtClean="0"/>
              <a:t>hange font size to as desired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3570"/>
          <a:stretch/>
        </p:blipFill>
        <p:spPr bwMode="auto">
          <a:xfrm>
            <a:off x="4278312" y="244475"/>
            <a:ext cx="3343275" cy="150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2754312" y="994678"/>
            <a:ext cx="419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" b="69417"/>
          <a:stretch/>
        </p:blipFill>
        <p:spPr bwMode="auto">
          <a:xfrm>
            <a:off x="4252808" y="1849735"/>
            <a:ext cx="4582658" cy="166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520002" y="2682875"/>
            <a:ext cx="3349110" cy="2025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0" b="67722"/>
          <a:stretch/>
        </p:blipFill>
        <p:spPr bwMode="auto">
          <a:xfrm>
            <a:off x="4286681" y="3597275"/>
            <a:ext cx="4689536" cy="175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612126" y="4375318"/>
            <a:ext cx="1970986" cy="59355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23749" y="4672096"/>
            <a:ext cx="3349110" cy="52537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210" y="625475"/>
            <a:ext cx="663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connection menu &gt;&gt; capture to Text/Binary File &gt;&gt; start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1" b="59345"/>
          <a:stretch/>
        </p:blipFill>
        <p:spPr bwMode="auto">
          <a:xfrm>
            <a:off x="2286834" y="1158875"/>
            <a:ext cx="6268956" cy="396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030912" y="810141"/>
            <a:ext cx="1143000" cy="347293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4" y="771979"/>
            <a:ext cx="76864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 name as prompted…</a:t>
            </a:r>
          </a:p>
          <a:p>
            <a:r>
              <a:rPr lang="en-US" dirty="0" smtClean="0"/>
              <a:t>Click connect</a:t>
            </a:r>
          </a:p>
          <a:p>
            <a:endParaRPr lang="en-US" dirty="0"/>
          </a:p>
          <a:p>
            <a:r>
              <a:rPr lang="en-US" dirty="0" smtClean="0"/>
              <a:t>Plug USB cable into Uno </a:t>
            </a:r>
            <a:r>
              <a:rPr lang="en-US" dirty="0" err="1" smtClean="0"/>
              <a:t>Wifi</a:t>
            </a:r>
            <a:r>
              <a:rPr lang="en-US" dirty="0" smtClean="0"/>
              <a:t> Rev 2 </a:t>
            </a:r>
            <a:r>
              <a:rPr lang="en-US" dirty="0" err="1" smtClean="0"/>
              <a:t>Arduino</a:t>
            </a:r>
            <a:r>
              <a:rPr lang="en-US" dirty="0" smtClean="0"/>
              <a:t> (this causes the </a:t>
            </a:r>
            <a:r>
              <a:rPr lang="en-US" dirty="0" err="1" smtClean="0"/>
              <a:t>Arduino</a:t>
            </a:r>
            <a:r>
              <a:rPr lang="en-US" dirty="0" smtClean="0"/>
              <a:t> to restart)</a:t>
            </a:r>
          </a:p>
          <a:p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err="1" smtClean="0"/>
              <a:t>FlightGear</a:t>
            </a:r>
            <a:r>
              <a:rPr lang="en-US" dirty="0" smtClean="0"/>
              <a:t>, select departure airport, etc.  …get past launcher, </a:t>
            </a:r>
          </a:p>
          <a:p>
            <a:r>
              <a:rPr lang="en-US" dirty="0"/>
              <a:t>	</a:t>
            </a:r>
            <a:r>
              <a:rPr lang="en-US" dirty="0" smtClean="0"/>
              <a:t>after cockpit is visible… Start pedaling – Serial Output data will appear, </a:t>
            </a:r>
          </a:p>
          <a:p>
            <a:endParaRPr lang="en-US" dirty="0"/>
          </a:p>
          <a:p>
            <a:r>
              <a:rPr lang="en-US" dirty="0" smtClean="0"/>
              <a:t>When ride is complete…</a:t>
            </a:r>
          </a:p>
          <a:p>
            <a:r>
              <a:rPr lang="en-US" dirty="0" smtClean="0"/>
              <a:t>	Unplug the Uno </a:t>
            </a:r>
            <a:r>
              <a:rPr lang="en-US" dirty="0" err="1" smtClean="0"/>
              <a:t>Wifi</a:t>
            </a:r>
            <a:r>
              <a:rPr lang="en-US" dirty="0" smtClean="0"/>
              <a:t> Rev 2</a:t>
            </a:r>
          </a:p>
          <a:p>
            <a:r>
              <a:rPr lang="en-US" dirty="0"/>
              <a:t>	</a:t>
            </a:r>
            <a:r>
              <a:rPr lang="en-US" dirty="0" smtClean="0"/>
              <a:t>Connection &gt;&gt; Capture to Text/Binary File &gt;&gt; stop</a:t>
            </a:r>
          </a:p>
          <a:p>
            <a:r>
              <a:rPr lang="en-US" dirty="0"/>
              <a:t>	</a:t>
            </a:r>
            <a:r>
              <a:rPr lang="en-US" dirty="0" smtClean="0"/>
              <a:t>Disconnect Serial</a:t>
            </a:r>
          </a:p>
          <a:p>
            <a:r>
              <a:rPr lang="en-US" dirty="0" smtClean="0"/>
              <a:t>	Quit – Don’t save settings</a:t>
            </a:r>
          </a:p>
          <a:p>
            <a:r>
              <a:rPr lang="en-US" dirty="0" smtClean="0"/>
              <a:t>If desired, analyze the ride to (Select </a:t>
            </a:r>
            <a:r>
              <a:rPr lang="en-US" dirty="0" err="1" smtClean="0"/>
              <a:t>topSpeed</a:t>
            </a:r>
            <a:r>
              <a:rPr lang="en-US" dirty="0" smtClean="0"/>
              <a:t>, </a:t>
            </a:r>
            <a:r>
              <a:rPr lang="en-US" dirty="0" err="1" smtClean="0"/>
              <a:t>deltaSpeed</a:t>
            </a:r>
            <a:r>
              <a:rPr lang="en-US" dirty="0" smtClean="0"/>
              <a:t>, and </a:t>
            </a:r>
            <a:r>
              <a:rPr lang="en-US" dirty="0" err="1" smtClean="0"/>
              <a:t>speedGradient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1" b="74912"/>
          <a:stretch/>
        </p:blipFill>
        <p:spPr bwMode="auto">
          <a:xfrm>
            <a:off x="4430712" y="244475"/>
            <a:ext cx="3504354" cy="14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914823" y="1239540"/>
            <a:ext cx="4116089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t="4883" r="62813" b="56445"/>
          <a:stretch/>
        </p:blipFill>
        <p:spPr bwMode="auto">
          <a:xfrm>
            <a:off x="857250" y="476250"/>
            <a:ext cx="36766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knew 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a trainer could be used to control the throttle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axis.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167184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speed sensor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an array of 8 unsigned bytes called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Right Brace 9"/>
          <p:cNvSpPr/>
          <p:nvPr/>
        </p:nvSpPr>
        <p:spPr>
          <a:xfrm rot="16200000">
            <a:off x="2956940" y="1185906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952538" y="17405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9993802">
            <a:off x="7526764" y="2996392"/>
            <a:ext cx="153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rotations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993802">
            <a:off x="7444862" y="459247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Event Time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Merely, capturing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2086</Words>
  <Application>Microsoft Office PowerPoint</Application>
  <PresentationFormat>Custom</PresentationFormat>
  <Paragraphs>450</Paragraphs>
  <Slides>45</Slides>
  <Notes>28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Default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 Westley</cp:lastModifiedBy>
  <cp:revision>245</cp:revision>
  <dcterms:created xsi:type="dcterms:W3CDTF">2022-12-24T11:04:31Z</dcterms:created>
  <dcterms:modified xsi:type="dcterms:W3CDTF">2024-01-09T12:33:38Z</dcterms:modified>
</cp:coreProperties>
</file>